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65" r:id="rId5"/>
    <p:sldId id="263" r:id="rId6"/>
    <p:sldId id="262" r:id="rId7"/>
    <p:sldId id="264" r:id="rId8"/>
    <p:sldId id="258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LDON" initials="N" lastIdx="1" clrIdx="0">
    <p:extLst>
      <p:ext uri="{19B8F6BF-5375-455C-9EA6-DF929625EA0E}">
        <p15:presenceInfo xmlns:p15="http://schemas.microsoft.com/office/powerpoint/2012/main" userId="NILD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0" autoAdjust="0"/>
  </p:normalViewPr>
  <p:slideViewPr>
    <p:cSldViewPr snapToGrid="0">
      <p:cViewPr varScale="1">
        <p:scale>
          <a:sx n="109" d="100"/>
          <a:sy n="109" d="100"/>
        </p:scale>
        <p:origin x="6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6FF0A-BFBC-4987-8926-3F62D630ED15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255DF-A903-4DB1-ADFF-AB251A809B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665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5255DF-A903-4DB1-ADFF-AB251A809B69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9154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7AA471-14EB-4A55-84D2-9CE34D1DA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586B461-6F0C-434C-9F67-AC319E14A2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76D91B-F262-430F-94D5-7A6C56301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68CA-B6D6-4BF3-AD3D-3EDA2932903C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6BA6737-EEC8-4CC2-AA37-32998BFDB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7A0E1B-D17F-48FE-94B6-24D17C7BA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0406E-6893-4A43-B74B-437507B33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8985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BEF63C-9D69-4324-8363-C125E7306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BD935CA-A6E3-4CF2-B897-8AC599B303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9C1194-86CF-4321-BD13-C53756EC4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68CA-B6D6-4BF3-AD3D-3EDA2932903C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CA6F13-7EE3-4473-B4A4-D8495E325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53B420-81FE-4488-98F1-2637FBA6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0406E-6893-4A43-B74B-437507B33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37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F9265DE-A982-4981-A089-CC9948503F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68526F4-D29C-472A-951C-75D49B7EED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D5E6CC6-0558-453D-A26A-CE4655652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68CA-B6D6-4BF3-AD3D-3EDA2932903C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AB32CE-6810-4D9F-9D45-4FBFEE6B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9496D6-8DF9-426B-A43F-93CA8345A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0406E-6893-4A43-B74B-437507B33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5028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88D1FC-F92A-468B-A63E-CBA4D6575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9263E87-74B3-44AC-B59C-ABA95B2DD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4C70A3-E1B8-4121-8B5D-F4488A1BF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68CA-B6D6-4BF3-AD3D-3EDA2932903C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03B529D-D460-4BF6-9451-430CA9060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070660A-CA99-4C96-82B2-E5B029F8E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0406E-6893-4A43-B74B-437507B33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0613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679C34-019F-4D09-B753-C8CC1F232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F1F63FA-6174-4803-B680-7BB8F592A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C27AF9-4E98-4116-8EC7-CE42C183C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68CA-B6D6-4BF3-AD3D-3EDA2932903C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AC47361-A79D-492A-BABB-3FFBC655B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DB85A6-C0FE-445C-93BC-43C8E09CC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0406E-6893-4A43-B74B-437507B33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8758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4B3435-C39E-4BBB-90A1-B39504B58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DB2957-0386-44A5-8208-C7D7CE0C20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CA6708D-5BAE-4F7F-8855-C3ADBA37F8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A41E058-48A6-4226-A0AE-5CB034462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68CA-B6D6-4BF3-AD3D-3EDA2932903C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ABE3DC-7154-4960-954D-6C5A7395A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0C226FE-B31A-4450-9C61-CB272CB21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0406E-6893-4A43-B74B-437507B33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0262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96F639-F4D9-4A45-AE57-53CB10E68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87E6544-6287-4FED-BB2E-C83D1819D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86A6491-C503-4640-AAE3-00AF5D4CBB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BC3D5C5-4CC1-4645-A0E4-9DE901A4F7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C0FF6B3-A023-45FC-B88A-37ABA2DE8E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C244D5E-2413-4E69-AED6-CEDAAB984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68CA-B6D6-4BF3-AD3D-3EDA2932903C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DF7D6EC-21BC-42F8-877C-D243D041F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67993E6-B3E5-45BA-BCF4-3C3CAD903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0406E-6893-4A43-B74B-437507B33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7925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B96C52-D1CF-4FDC-BAFA-EB2E5FDD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A902FFE-7BBC-41F6-BFFF-0CFCE3C9E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68CA-B6D6-4BF3-AD3D-3EDA2932903C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B6581C0-3205-439F-9968-1D731A4D6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7C6E9C8-6220-4D71-A353-4A232D25E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0406E-6893-4A43-B74B-437507B33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8346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A104549-D4BC-410A-99B1-046CE6434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68CA-B6D6-4BF3-AD3D-3EDA2932903C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EB8C79D-12A2-4965-A2E8-B43A02A94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1EEC3F4-5866-4596-B09D-FA7064CFC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0406E-6893-4A43-B74B-437507B33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3079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8D67AE-A33F-4297-BAD8-3C81A342F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F80849-6604-4568-B1CD-E6A6F854F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2B8E036-2B80-4EC1-80C7-1E5E0401E1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873993E-47B1-4CCF-B837-A17A481D7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68CA-B6D6-4BF3-AD3D-3EDA2932903C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0560009-0CDA-4B96-8E83-724F39F23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344C33F-FBF4-4451-8ED0-EB8261E04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0406E-6893-4A43-B74B-437507B33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651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92174A-9A64-4FAF-A41B-054F50EC6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7992130-B4AD-49B3-8134-FFB27946A0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E30FD81-0553-4E3F-BCFA-4E4B0D456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9D2D145-2206-4E1E-8947-ACEE0A0EF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068CA-B6D6-4BF3-AD3D-3EDA2932903C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D5695D-A517-402D-8429-65DB2166A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96B3CC5-5BC0-45BB-B277-3C858A861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0406E-6893-4A43-B74B-437507B33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2331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622B119-9993-4B3C-9F2E-4F7023601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E36FABE-ACD9-4579-B4A5-AEE665A08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984152-CE6A-49E0-AC18-1F81E7991C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068CA-B6D6-4BF3-AD3D-3EDA2932903C}" type="datetimeFigureOut">
              <a:rPr lang="pt-BR" smtClean="0"/>
              <a:t>15/09/2021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F91063-290C-4A54-A7CE-9864E5BAB6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92A0D3-F6B5-45BF-8C05-61B6A37D0F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0406E-6893-4A43-B74B-437507B33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056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DDC04DB-BD78-4C27-83D0-3D2F7D2EFD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6528" y="2773903"/>
            <a:ext cx="9144000" cy="22294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A EJA como modalidade estratégica para a reorganização da educação da Bahia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pt-BR" sz="1900" b="1" dirty="0">
                <a:latin typeface="Arial" panose="020B0604020202020204" pitchFamily="34" charset="0"/>
              </a:rPr>
              <a:t>15 de setembro de 2021</a:t>
            </a:r>
            <a:endParaRPr lang="pt-BR" sz="1900" dirty="0"/>
          </a:p>
        </p:txBody>
      </p:sp>
      <p:pic>
        <p:nvPicPr>
          <p:cNvPr id="4" name="Picture 1" descr="Logotipo&#10;&#10;Descrição gerada automaticamente">
            <a:extLst>
              <a:ext uri="{FF2B5EF4-FFF2-40B4-BE49-F238E27FC236}">
                <a16:creationId xmlns:a16="http://schemas.microsoft.com/office/drawing/2014/main" id="{545E5793-FEB1-456F-85DA-B0B64A42DDD4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83814" y="869895"/>
            <a:ext cx="3501061" cy="11745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5940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0076005-6ABB-4272-A6C2-C9F73054F006}"/>
              </a:ext>
            </a:extLst>
          </p:cNvPr>
          <p:cNvSpPr txBox="1"/>
          <p:nvPr/>
        </p:nvSpPr>
        <p:spPr>
          <a:xfrm>
            <a:off x="274320" y="152108"/>
            <a:ext cx="11731752" cy="6609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que “modalidade estratégica”?</a:t>
            </a:r>
          </a:p>
          <a:p>
            <a:pPr algn="ctr"/>
            <a:r>
              <a:rPr lang="pt-BR" sz="3200" b="1" dirty="0">
                <a:ln w="3810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modalidade no contexto oficial</a:t>
            </a:r>
          </a:p>
          <a:p>
            <a:pPr algn="ctr"/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ts val="2100"/>
              </a:lnSpc>
            </a:pP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 as incumbências de governos para com a oferta da educação escolar pública (art. 4º - LDB)</a:t>
            </a:r>
          </a:p>
          <a:p>
            <a:pPr marL="457200" indent="-457200" algn="ctr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Estado se obriga ao recenseamento daqueles que têm a educação obrigatória incompleta {art. 5º - LDB} =&gt; (consequência do princípio do direito público subjetivo)</a:t>
            </a:r>
          </a:p>
          <a:p>
            <a:pPr marL="457200" indent="-457200" algn="ctr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Conselhos dos respectivos sistemas obrigam-se à dispor regras para a ocorrência da EJA (art. 24 - LDB)</a:t>
            </a:r>
          </a:p>
          <a:p>
            <a:pPr marL="457200" indent="-457200" algn="ctr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Preferencialmente a EJA deve se articular à educação profissional e tecnológica (art. 37 - LDB; tb. nos Planos Decenais)</a:t>
            </a:r>
          </a:p>
          <a:p>
            <a:pPr marL="457200" indent="-457200" algn="ctr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Provimento de cursos, presenciais ou EAD, para jovens e adultos </a:t>
            </a:r>
            <a:r>
              <a:rPr lang="pt-BR" sz="2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insuficientemente escolarizados </a:t>
            </a:r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(art. 87 da LDB)</a:t>
            </a:r>
          </a:p>
        </p:txBody>
      </p:sp>
      <p:sp>
        <p:nvSpPr>
          <p:cNvPr id="3" name="Seta: para Baixo 2">
            <a:extLst>
              <a:ext uri="{FF2B5EF4-FFF2-40B4-BE49-F238E27FC236}">
                <a16:creationId xmlns:a16="http://schemas.microsoft.com/office/drawing/2014/main" id="{AF4A97CB-5F4F-4EE9-A4DD-2EFC7A7B6F16}"/>
              </a:ext>
            </a:extLst>
          </p:cNvPr>
          <p:cNvSpPr/>
          <p:nvPr/>
        </p:nvSpPr>
        <p:spPr>
          <a:xfrm>
            <a:off x="5890030" y="1615217"/>
            <a:ext cx="500332" cy="4140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3780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0076005-6ABB-4272-A6C2-C9F73054F006}"/>
              </a:ext>
            </a:extLst>
          </p:cNvPr>
          <p:cNvSpPr txBox="1"/>
          <p:nvPr/>
        </p:nvSpPr>
        <p:spPr>
          <a:xfrm>
            <a:off x="164592" y="89067"/>
            <a:ext cx="11691639" cy="6694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que “modalidade estratégica”?</a:t>
            </a:r>
          </a:p>
          <a:p>
            <a:pPr algn="ctr"/>
            <a:r>
              <a:rPr lang="pt-BR" sz="2800" b="1" dirty="0">
                <a:ln w="3810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 Estratégico (efeitos sobre a realidade)</a:t>
            </a:r>
          </a:p>
          <a:p>
            <a:pPr algn="ctr"/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Implicações com o aumento da escolaridade</a:t>
            </a:r>
          </a:p>
          <a:p>
            <a:pPr marL="457200" indent="-457200" algn="ctr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Reforço aos efeitos da qualificação da população em idade ativa (PIA)/</a:t>
            </a: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IBGE</a:t>
            </a:r>
          </a:p>
          <a:p>
            <a:pPr marL="457200" indent="-457200" algn="ctr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 interfaces da intersetorialidade na busca de soluções (entre órgãos e políticas públicas de saúde, assistência social e direitos humanos, de ciência &amp; tecnologia, do meio ambiente e sustentabilidade, desenvolvimento territorial) =&gt; exemplo: SEC e SEAP (</a:t>
            </a:r>
            <a:r>
              <a:rPr lang="pt-BR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paradigmático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da gestão do Secretário Jerônimo Rodrigues </a:t>
            </a:r>
          </a:p>
          <a:p>
            <a:pPr marL="457200" indent="-457200" algn="ctr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Integração com a educação profissional e tecnológica à vista do impacto </a:t>
            </a:r>
            <a:r>
              <a:rPr lang="pt-B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escolarizatório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na aprendizagem ao longo da vida </a:t>
            </a:r>
          </a:p>
          <a:p>
            <a:pPr marL="457200" indent="-457200" algn="ctr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Relação com mecanismos de correção de fluxo (</a:t>
            </a:r>
            <a:r>
              <a:rPr lang="pt-BR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nível técnico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=&gt; exemplos: EJA na educação prisional, EJA nas unidades socioeducativas de internação ou de semiliberdade, EJA para continuidade da fase pós-alfabetização inicial, EJA na educação especial (por decorrência dos tempos de omissão), EJA na educação do campo</a:t>
            </a:r>
          </a:p>
        </p:txBody>
      </p:sp>
      <p:sp>
        <p:nvSpPr>
          <p:cNvPr id="3" name="Seta: para Baixo 2">
            <a:extLst>
              <a:ext uri="{FF2B5EF4-FFF2-40B4-BE49-F238E27FC236}">
                <a16:creationId xmlns:a16="http://schemas.microsoft.com/office/drawing/2014/main" id="{AF4A97CB-5F4F-4EE9-A4DD-2EFC7A7B6F16}"/>
              </a:ext>
            </a:extLst>
          </p:cNvPr>
          <p:cNvSpPr/>
          <p:nvPr/>
        </p:nvSpPr>
        <p:spPr>
          <a:xfrm>
            <a:off x="6096000" y="1219786"/>
            <a:ext cx="500332" cy="4140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0312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pulação economicamente ativa (PEA) e a população ocupada (PO) no Brasil">
            <a:extLst>
              <a:ext uri="{FF2B5EF4-FFF2-40B4-BE49-F238E27FC236}">
                <a16:creationId xmlns:a16="http://schemas.microsoft.com/office/drawing/2014/main" id="{F3B8B057-AD48-4355-92FE-AD620BEFF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52" y="420702"/>
            <a:ext cx="8942832" cy="582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52E1D36B-098B-4F74-BDB4-03ED36599FA8}"/>
              </a:ext>
            </a:extLst>
          </p:cNvPr>
          <p:cNvSpPr txBox="1"/>
          <p:nvPr/>
        </p:nvSpPr>
        <p:spPr>
          <a:xfrm>
            <a:off x="9342120" y="1038602"/>
            <a:ext cx="2441448" cy="4780796"/>
          </a:xfrm>
          <a:prstGeom prst="rect">
            <a:avLst/>
          </a:prstGeom>
          <a:noFill/>
          <a:ln w="19050">
            <a:solidFill>
              <a:srgbClr val="0066CC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endParaRPr lang="pt-BR" sz="1600" dirty="0"/>
          </a:p>
          <a:p>
            <a:pPr>
              <a:lnSpc>
                <a:spcPts val="2000"/>
              </a:lnSpc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tka Heading" panose="02000505000000020004" pitchFamily="2" charset="0"/>
                <a:cs typeface="Times New Roman" panose="02020603050405020304" pitchFamily="18" charset="0"/>
              </a:rPr>
              <a:t>IBGE/PNAD – out. 2020/Brasil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t-BR" sz="1600" b="1" dirty="0"/>
              <a:t>A PIA no período: 2012 a 2020 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1600" b="1" dirty="0"/>
              <a:t>No  1º tri. de 2012: 156.7 milhões de pessoas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1600" b="1" dirty="0"/>
              <a:t>Em agosto de 2020: 174,6 milhões de pessoas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Tão somente 38% dela com ocupação formal</a:t>
            </a:r>
          </a:p>
        </p:txBody>
      </p:sp>
      <p:sp>
        <p:nvSpPr>
          <p:cNvPr id="8" name="Seta: para Baixo 7">
            <a:extLst>
              <a:ext uri="{FF2B5EF4-FFF2-40B4-BE49-F238E27FC236}">
                <a16:creationId xmlns:a16="http://schemas.microsoft.com/office/drawing/2014/main" id="{24BFB1BD-7447-4A08-8E44-A65BBC4EF909}"/>
              </a:ext>
            </a:extLst>
          </p:cNvPr>
          <p:cNvSpPr/>
          <p:nvPr/>
        </p:nvSpPr>
        <p:spPr>
          <a:xfrm>
            <a:off x="10405872" y="4507992"/>
            <a:ext cx="320040" cy="4389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Fluxograma: Conector 5">
            <a:extLst>
              <a:ext uri="{FF2B5EF4-FFF2-40B4-BE49-F238E27FC236}">
                <a16:creationId xmlns:a16="http://schemas.microsoft.com/office/drawing/2014/main" id="{B999FC5A-D459-485C-97B6-6CFC4BB03DE9}"/>
              </a:ext>
            </a:extLst>
          </p:cNvPr>
          <p:cNvSpPr/>
          <p:nvPr/>
        </p:nvSpPr>
        <p:spPr>
          <a:xfrm>
            <a:off x="8747760" y="1313688"/>
            <a:ext cx="231648" cy="231648"/>
          </a:xfrm>
          <a:prstGeom prst="flowChartConnector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Fluxograma: Conector 6">
            <a:extLst>
              <a:ext uri="{FF2B5EF4-FFF2-40B4-BE49-F238E27FC236}">
                <a16:creationId xmlns:a16="http://schemas.microsoft.com/office/drawing/2014/main" id="{2AC51FDB-1DDD-482C-BBF0-DF1F887283F5}"/>
              </a:ext>
            </a:extLst>
          </p:cNvPr>
          <p:cNvSpPr/>
          <p:nvPr/>
        </p:nvSpPr>
        <p:spPr>
          <a:xfrm>
            <a:off x="1520952" y="1758696"/>
            <a:ext cx="231648" cy="231648"/>
          </a:xfrm>
          <a:prstGeom prst="flowChartConnector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4192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309786" y="1142984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707366" y="169384"/>
            <a:ext cx="110935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 desafio: a baixa escolaridade dos baianos e reflexos na configuração da ordem econômica</a:t>
            </a:r>
          </a:p>
          <a:p>
            <a:pPr algn="ctr"/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Base: PIA (10 anos ou mais, com predisposição laboral)</a:t>
            </a:r>
          </a:p>
        </p:txBody>
      </p:sp>
      <p:pic>
        <p:nvPicPr>
          <p:cNvPr id="7" name="Imagem 6"/>
          <p:cNvPicPr/>
          <p:nvPr/>
        </p:nvPicPr>
        <p:blipFill>
          <a:blip r:embed="rId2" cstate="print"/>
          <a:srcRect l="22617" t="29328" r="18724" b="18551"/>
          <a:stretch>
            <a:fillRect/>
          </a:stretch>
        </p:blipFill>
        <p:spPr bwMode="auto">
          <a:xfrm>
            <a:off x="1738282" y="1071546"/>
            <a:ext cx="8643998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167042" y="5930116"/>
            <a:ext cx="60007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1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Anu</a:t>
            </a:r>
            <a:r>
              <a:rPr lang="pt-BR" sz="1400" dirty="0">
                <a:latin typeface="Calibri"/>
                <a:ea typeface="Times New Roman" pitchFamily="18" charset="0"/>
                <a:cs typeface="Times New Roman" pitchFamily="18" charset="0"/>
              </a:rPr>
              <a:t>á</a:t>
            </a:r>
            <a:r>
              <a:rPr lang="pt-BR" sz="1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rio da educa</a:t>
            </a:r>
            <a:r>
              <a:rPr lang="pt-BR" sz="1400" dirty="0">
                <a:latin typeface="Calibri"/>
                <a:ea typeface="Times New Roman" pitchFamily="18" charset="0"/>
                <a:cs typeface="Times New Roman" pitchFamily="18" charset="0"/>
              </a:rPr>
              <a:t>ç</a:t>
            </a:r>
            <a:r>
              <a:rPr lang="pt-BR" sz="1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ão profissional da Bahia, v. II, 2012, p. 59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1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Fonte: IBGE, Censo 2010. Elabora</a:t>
            </a:r>
            <a:r>
              <a:rPr lang="pt-BR" sz="1400" dirty="0">
                <a:latin typeface="Calibri"/>
                <a:ea typeface="Times New Roman" pitchFamily="18" charset="0"/>
                <a:cs typeface="Times New Roman" pitchFamily="18" charset="0"/>
              </a:rPr>
              <a:t>ç</a:t>
            </a:r>
            <a:r>
              <a:rPr lang="pt-BR" sz="1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ão: Dieese. 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772482" y="6426661"/>
            <a:ext cx="86439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Mais de 70% da PIA com “incompletudes”, no nível da educação básica</a:t>
            </a:r>
          </a:p>
        </p:txBody>
      </p:sp>
      <p:sp>
        <p:nvSpPr>
          <p:cNvPr id="8" name="Seta para a direita 7"/>
          <p:cNvSpPr/>
          <p:nvPr/>
        </p:nvSpPr>
        <p:spPr>
          <a:xfrm rot="1854975">
            <a:off x="2218070" y="1624050"/>
            <a:ext cx="280655" cy="276760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eta para a direita 8"/>
          <p:cNvSpPr/>
          <p:nvPr/>
        </p:nvSpPr>
        <p:spPr>
          <a:xfrm rot="1854975">
            <a:off x="4432649" y="1624049"/>
            <a:ext cx="280655" cy="276760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have Direita 1">
            <a:extLst>
              <a:ext uri="{FF2B5EF4-FFF2-40B4-BE49-F238E27FC236}">
                <a16:creationId xmlns:a16="http://schemas.microsoft.com/office/drawing/2014/main" id="{C3B0D471-C63D-429F-B6AA-05799866C187}"/>
              </a:ext>
            </a:extLst>
          </p:cNvPr>
          <p:cNvSpPr/>
          <p:nvPr/>
        </p:nvSpPr>
        <p:spPr>
          <a:xfrm>
            <a:off x="3096883" y="1242204"/>
            <a:ext cx="207034" cy="1311215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have Direita 2">
            <a:extLst>
              <a:ext uri="{FF2B5EF4-FFF2-40B4-BE49-F238E27FC236}">
                <a16:creationId xmlns:a16="http://schemas.microsoft.com/office/drawing/2014/main" id="{036C808A-CEC1-4F13-A755-96345ABB30DD}"/>
              </a:ext>
            </a:extLst>
          </p:cNvPr>
          <p:cNvSpPr/>
          <p:nvPr/>
        </p:nvSpPr>
        <p:spPr>
          <a:xfrm>
            <a:off x="5305245" y="1242204"/>
            <a:ext cx="207034" cy="1164566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76BDC78-851E-472E-8DDA-714DFD4E3261}"/>
              </a:ext>
            </a:extLst>
          </p:cNvPr>
          <p:cNvSpPr txBox="1"/>
          <p:nvPr/>
        </p:nvSpPr>
        <p:spPr>
          <a:xfrm>
            <a:off x="5900886" y="1303163"/>
            <a:ext cx="461665" cy="3550977"/>
          </a:xfrm>
          <a:prstGeom prst="rect">
            <a:avLst/>
          </a:prstGeom>
          <a:solidFill>
            <a:schemeClr val="bg1"/>
          </a:solidFill>
          <a:ln w="6350">
            <a:noFill/>
            <a:prstDash val="sysDash"/>
          </a:ln>
          <a:effectLst>
            <a:glow rad="101600">
              <a:srgbClr val="FF7C80">
                <a:alpha val="60000"/>
              </a:srgbClr>
            </a:glow>
          </a:effectLst>
        </p:spPr>
        <p:txBody>
          <a:bodyPr vert="vert"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59,0 + 14,6 = 73,6 =&gt; </a:t>
            </a:r>
            <a:r>
              <a:rPr lang="pt-BR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incompletudes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0076005-6ABB-4272-A6C2-C9F73054F006}"/>
              </a:ext>
            </a:extLst>
          </p:cNvPr>
          <p:cNvSpPr txBox="1"/>
          <p:nvPr/>
        </p:nvSpPr>
        <p:spPr>
          <a:xfrm>
            <a:off x="292608" y="58846"/>
            <a:ext cx="11603736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razões do “estratégico” (1)</a:t>
            </a:r>
          </a:p>
          <a:p>
            <a:pPr algn="ctr"/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spcBef>
                <a:spcPts val="18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Cerca de 211 mil matrículas no ensino fundamental e mais de 109 mil no ensino médio (perfaz: mais de 320 mil matrículas no estado no sistema público)  </a:t>
            </a:r>
            <a:r>
              <a:rPr lang="pt-B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[dados obtidos da publicação INEP, Resumo Técnico, Censo Escolar da Educação Básica, 2019 – BAHIA]</a:t>
            </a:r>
          </a:p>
          <a:p>
            <a:pPr marL="457200" indent="-457200" algn="ctr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Pouco mais de 264 mil matrículas em áreas urbanas e cerca de 63 mil na zona rural (a oferta desse serviço educacional deve ser a mesma, de modo universal? Como deve se dar o planejamento delas? A Bahia tem 27 Territórios de Identidade!)</a:t>
            </a:r>
          </a:p>
          <a:p>
            <a:pPr marL="457200" indent="-457200" algn="ctr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ensino fundamental, pouco mais de 88% das matrículas da EJA está na esfera </a:t>
            </a:r>
            <a:r>
              <a:rPr lang="pt-BR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municipal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e, no ensino médio, 95% das matrículas na rede </a:t>
            </a:r>
            <a:r>
              <a:rPr lang="pt-BR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estadual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=&gt; qual a natureza da EJA nesses dois perfis de oferta? Há tratamento colaborativo intersistema? Somente 3,6% na rede privada: como está a regulação nesse campo?</a:t>
            </a:r>
          </a:p>
          <a:p>
            <a:pPr marL="457200" indent="-457200" algn="ctr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planejamento dessa</a:t>
            </a: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oferta</a:t>
            </a: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 acrescentar melhoria na PIA, em </a:t>
            </a:r>
            <a:r>
              <a:rPr lang="pt-BR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dois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níveis explícitos: incremento nos anos de escolaridade e oferta contextualizada à realidade</a:t>
            </a:r>
          </a:p>
        </p:txBody>
      </p:sp>
      <p:sp>
        <p:nvSpPr>
          <p:cNvPr id="3" name="Seta: para Baixo 2">
            <a:extLst>
              <a:ext uri="{FF2B5EF4-FFF2-40B4-BE49-F238E27FC236}">
                <a16:creationId xmlns:a16="http://schemas.microsoft.com/office/drawing/2014/main" id="{AF4A97CB-5F4F-4EE9-A4DD-2EFC7A7B6F16}"/>
              </a:ext>
            </a:extLst>
          </p:cNvPr>
          <p:cNvSpPr/>
          <p:nvPr/>
        </p:nvSpPr>
        <p:spPr>
          <a:xfrm>
            <a:off x="5489275" y="776388"/>
            <a:ext cx="500332" cy="4140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Seta: para Baixo 3">
            <a:extLst>
              <a:ext uri="{FF2B5EF4-FFF2-40B4-BE49-F238E27FC236}">
                <a16:creationId xmlns:a16="http://schemas.microsoft.com/office/drawing/2014/main" id="{6C8502F6-2155-4F35-961C-D8FD78C47400}"/>
              </a:ext>
            </a:extLst>
          </p:cNvPr>
          <p:cNvSpPr/>
          <p:nvPr/>
        </p:nvSpPr>
        <p:spPr>
          <a:xfrm>
            <a:off x="6090248" y="776388"/>
            <a:ext cx="500332" cy="4140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Seta: para Baixo 4">
            <a:extLst>
              <a:ext uri="{FF2B5EF4-FFF2-40B4-BE49-F238E27FC236}">
                <a16:creationId xmlns:a16="http://schemas.microsoft.com/office/drawing/2014/main" id="{5AA9547D-15AC-4E80-9914-C96C2947BBD6}"/>
              </a:ext>
            </a:extLst>
          </p:cNvPr>
          <p:cNvSpPr/>
          <p:nvPr/>
        </p:nvSpPr>
        <p:spPr>
          <a:xfrm>
            <a:off x="4888302" y="810904"/>
            <a:ext cx="500332" cy="4140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Seta: para Baixo 5">
            <a:extLst>
              <a:ext uri="{FF2B5EF4-FFF2-40B4-BE49-F238E27FC236}">
                <a16:creationId xmlns:a16="http://schemas.microsoft.com/office/drawing/2014/main" id="{FFE3353F-2B8E-4771-8DBD-BB95CB7C0423}"/>
              </a:ext>
            </a:extLst>
          </p:cNvPr>
          <p:cNvSpPr/>
          <p:nvPr/>
        </p:nvSpPr>
        <p:spPr>
          <a:xfrm>
            <a:off x="6691221" y="776388"/>
            <a:ext cx="500332" cy="4140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8981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0076005-6ABB-4272-A6C2-C9F73054F006}"/>
              </a:ext>
            </a:extLst>
          </p:cNvPr>
          <p:cNvSpPr txBox="1"/>
          <p:nvPr/>
        </p:nvSpPr>
        <p:spPr>
          <a:xfrm>
            <a:off x="411479" y="162721"/>
            <a:ext cx="11369041" cy="6624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razões do “estratégico” (2)</a:t>
            </a:r>
          </a:p>
          <a:p>
            <a:pPr algn="ctr"/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spcBef>
                <a:spcPts val="18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98 mil matrículas na faixa entre 20 e 30 anos e mais de 127 mil matrículas situam-se na faixa inferior aos 20 anos de idade (quase 40%) =&gt; justifica-se a expressão “</a:t>
            </a:r>
            <a:r>
              <a:rPr lang="pt-BR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juvenilização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da EJA</a:t>
            </a:r>
            <a:r>
              <a:rPr lang="pt-B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(totaliza-se 225 mil entre 20 e 30 anos)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pt-B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Jovens na Educação de Jovens e Adultos: Produção do fracasso no processo de Escolarização. Dissertação de Mestrado, na UFPB, 2008, de </a:t>
            </a:r>
            <a:r>
              <a:rPr lang="pt-B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Quezia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Vila Flor Furtado.</a:t>
            </a:r>
          </a:p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43 mil entre 30 e 40 anos e 70 mil acima de 40 anos =&gt; 113 mil ao todo, entre 30 anos ou mais</a:t>
            </a:r>
          </a:p>
          <a:p>
            <a:pPr algn="ctr">
              <a:lnSpc>
                <a:spcPts val="15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...................................................................................</a:t>
            </a:r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ajustar o planejamento da EJA à “</a:t>
            </a:r>
            <a:r>
              <a:rPr lang="pt-BR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juvenilização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e ao estágio mais adulto, nas interfaces com a educação contextualizada e com a educação profissional? </a:t>
            </a:r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perceber esse fato no contexto da transição demográfica ? (mesmo que ainda indecifrável; em 2014/2015 o FEE-BA já sublinhava esse fato)</a:t>
            </a:r>
          </a:p>
        </p:txBody>
      </p:sp>
      <p:sp>
        <p:nvSpPr>
          <p:cNvPr id="3" name="Seta: para Baixo 2">
            <a:extLst>
              <a:ext uri="{FF2B5EF4-FFF2-40B4-BE49-F238E27FC236}">
                <a16:creationId xmlns:a16="http://schemas.microsoft.com/office/drawing/2014/main" id="{AF4A97CB-5F4F-4EE9-A4DD-2EFC7A7B6F16}"/>
              </a:ext>
            </a:extLst>
          </p:cNvPr>
          <p:cNvSpPr/>
          <p:nvPr/>
        </p:nvSpPr>
        <p:spPr>
          <a:xfrm>
            <a:off x="5489275" y="822108"/>
            <a:ext cx="500332" cy="4140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Seta: para Baixo 3">
            <a:extLst>
              <a:ext uri="{FF2B5EF4-FFF2-40B4-BE49-F238E27FC236}">
                <a16:creationId xmlns:a16="http://schemas.microsoft.com/office/drawing/2014/main" id="{6C8502F6-2155-4F35-961C-D8FD78C47400}"/>
              </a:ext>
            </a:extLst>
          </p:cNvPr>
          <p:cNvSpPr/>
          <p:nvPr/>
        </p:nvSpPr>
        <p:spPr>
          <a:xfrm>
            <a:off x="6090248" y="822108"/>
            <a:ext cx="500332" cy="4140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Seta: para Baixo 4">
            <a:extLst>
              <a:ext uri="{FF2B5EF4-FFF2-40B4-BE49-F238E27FC236}">
                <a16:creationId xmlns:a16="http://schemas.microsoft.com/office/drawing/2014/main" id="{5AA9547D-15AC-4E80-9914-C96C2947BBD6}"/>
              </a:ext>
            </a:extLst>
          </p:cNvPr>
          <p:cNvSpPr/>
          <p:nvPr/>
        </p:nvSpPr>
        <p:spPr>
          <a:xfrm>
            <a:off x="4879158" y="829192"/>
            <a:ext cx="500332" cy="4140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Seta: para Baixo 5">
            <a:extLst>
              <a:ext uri="{FF2B5EF4-FFF2-40B4-BE49-F238E27FC236}">
                <a16:creationId xmlns:a16="http://schemas.microsoft.com/office/drawing/2014/main" id="{FFE3353F-2B8E-4771-8DBD-BB95CB7C0423}"/>
              </a:ext>
            </a:extLst>
          </p:cNvPr>
          <p:cNvSpPr/>
          <p:nvPr/>
        </p:nvSpPr>
        <p:spPr>
          <a:xfrm>
            <a:off x="6691221" y="822108"/>
            <a:ext cx="500332" cy="4140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eta: para a Direita 8">
            <a:extLst>
              <a:ext uri="{FF2B5EF4-FFF2-40B4-BE49-F238E27FC236}">
                <a16:creationId xmlns:a16="http://schemas.microsoft.com/office/drawing/2014/main" id="{A38C8411-0C1D-44B3-B01B-C494E8D35FB7}"/>
              </a:ext>
            </a:extLst>
          </p:cNvPr>
          <p:cNvSpPr/>
          <p:nvPr/>
        </p:nvSpPr>
        <p:spPr>
          <a:xfrm>
            <a:off x="411479" y="2866644"/>
            <a:ext cx="338328" cy="2834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455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1DFF0F3-2EB0-47A9-9D2E-9A3BAA9F053A}"/>
              </a:ext>
            </a:extLst>
          </p:cNvPr>
          <p:cNvSpPr txBox="1"/>
          <p:nvPr/>
        </p:nvSpPr>
        <p:spPr>
          <a:xfrm>
            <a:off x="518160" y="105013"/>
            <a:ext cx="10957560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Retratos da História</a:t>
            </a:r>
          </a:p>
          <a:p>
            <a:pPr marL="571500" indent="-571500" algn="ctr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962275" algn="l"/>
              </a:tabLst>
            </a:pP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1993 a 1997 =&gt; Programa de Suplência </a:t>
            </a:r>
          </a:p>
          <a:p>
            <a:pPr marL="571500" indent="-571500" algn="ctr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1998 a 2005 =&gt; Classes de Aceleração</a:t>
            </a:r>
          </a:p>
          <a:p>
            <a:pPr marL="457200" indent="-457200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... ) 2009 até agora =&gt; Tempos Formativos &amp; Tempo de Aprender &amp; Tempo Juvenil (a configuração do Tempo Juvenil não trata da EJA, mas sugere “</a:t>
            </a:r>
            <a:r>
              <a:rPr lang="pt-BR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sombreamento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”)</a:t>
            </a:r>
          </a:p>
          <a:p>
            <a:pPr algn="ctr">
              <a:lnSpc>
                <a:spcPts val="2800"/>
              </a:lnSpc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..................................................................................</a:t>
            </a:r>
          </a:p>
          <a:p>
            <a:pPr algn="ctr">
              <a:spcBef>
                <a:spcPts val="600"/>
              </a:spcBef>
            </a:pP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...“nosso modo de ser” até então: 28 anos de sucessivas buscas no intuito de achar a alternativa mais acertada!</a:t>
            </a:r>
          </a:p>
          <a:p>
            <a:pPr marL="457200" indent="-457200" algn="ctr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urgente o planejamento feito com a articulação de intersistema!</a:t>
            </a:r>
          </a:p>
          <a:p>
            <a:pPr marL="457200" indent="-457200" algn="ctr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Mais do que nunca é também urgente a configuração do Regime de Colaboração!</a:t>
            </a:r>
          </a:p>
          <a:p>
            <a:pPr marL="457200" indent="-457200" algn="ctr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Há que se incentivar a abordagem dessa temática na proposição da Minuta da Lei do Sistema de Educação, em plena construção! </a:t>
            </a:r>
          </a:p>
        </p:txBody>
      </p:sp>
    </p:spTree>
    <p:extLst>
      <p:ext uri="{BB962C8B-B14F-4D97-AF65-F5344CB8AC3E}">
        <p14:creationId xmlns:p14="http://schemas.microsoft.com/office/powerpoint/2010/main" val="2906321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2802</TotalTime>
  <Words>905</Words>
  <Application>Microsoft Office PowerPoint</Application>
  <PresentationFormat>Widescreen</PresentationFormat>
  <Paragraphs>58</Paragraphs>
  <Slides>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Sitka Heading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NILDON</dc:creator>
  <cp:lastModifiedBy>paulo.soledade</cp:lastModifiedBy>
  <cp:revision>81</cp:revision>
  <dcterms:created xsi:type="dcterms:W3CDTF">2021-09-06T13:57:48Z</dcterms:created>
  <dcterms:modified xsi:type="dcterms:W3CDTF">2021-09-15T19:01:18Z</dcterms:modified>
</cp:coreProperties>
</file>