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2" r:id="rId3"/>
    <p:sldId id="263" r:id="rId4"/>
    <p:sldId id="264" r:id="rId5"/>
    <p:sldId id="265" r:id="rId6"/>
    <p:sldId id="270" r:id="rId7"/>
    <p:sldId id="269" r:id="rId8"/>
    <p:sldId id="271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25/07/2022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F3AF6F7-5911-45C3-BE0F-7F38FEFE43FA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1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16214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18707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79630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960472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06291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0C3F0E-1EAD-419A-B8F3-CB7CDE6B1E86}" type="datetime1">
              <a:rPr lang="pt-BR" smtClean="0"/>
              <a:t>25/07/2022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7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274CCBA-3812-426F-BA8C-8BC3E97D7FB5}" type="datetime1">
              <a:rPr lang="pt-BR" smtClean="0"/>
              <a:t>25/07/2022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3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7010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94319B4-ED34-4D08-91C0-F7E8BD9417E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2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4908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5F8630-DFFC-437C-A718-61BE3F548C4E}" type="datetime1">
              <a:rPr lang="pt-BR" smtClean="0"/>
              <a:t>25/07/2022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3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12AD8E-909B-47FE-B3D6-961E1D2E7A49}" type="datetime1">
              <a:rPr lang="pt-BR" smtClean="0"/>
              <a:t>25/07/2022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8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2168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01F5550-97CC-4F3B-A34B-FE39BFD06EF0}" type="datetime1">
              <a:rPr lang="pt-BR" smtClean="0"/>
              <a:t>25/07/2022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1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7389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7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8" t="9091" r="31225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0563" y="1139483"/>
            <a:ext cx="3887839" cy="2911350"/>
          </a:xfrm>
          <a:noFill/>
        </p:spPr>
        <p:txBody>
          <a:bodyPr rtlCol="0">
            <a:normAutofit fontScale="90000"/>
          </a:bodyPr>
          <a:lstStyle/>
          <a:p>
            <a:pPr algn="ctr"/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SOCIOEDUCAÇÃO</a:t>
            </a:r>
            <a:br>
              <a:rPr lang="pt-BR" sz="2400" b="1" dirty="0">
                <a:solidFill>
                  <a:schemeClr val="tx1"/>
                </a:solidFill>
              </a:rPr>
            </a:b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 </a:t>
            </a:r>
            <a:r>
              <a:rPr lang="pt-BR" sz="2700" b="1" dirty="0">
                <a:solidFill>
                  <a:schemeClr val="tx1"/>
                </a:solidFill>
              </a:rPr>
              <a:t>FORMAÇÃO PARA PROFISSIONAIS DA 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EDUCAÇÃO</a:t>
            </a:r>
            <a:br>
              <a:rPr lang="pt-BR" sz="2700" dirty="0"/>
            </a:br>
            <a:r>
              <a:rPr lang="pt-BR" sz="2700" b="1" dirty="0"/>
              <a:t> </a:t>
            </a:r>
            <a:br>
              <a:rPr lang="pt-BR" sz="2700" dirty="0"/>
            </a:br>
            <a:endParaRPr lang="pt-br" sz="27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40" cy="1096899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Salvador, 26/072022 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2BE1D-7A2B-4182-8AE7-13474DC2D37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Socioeducação – Implicações para o Currículo na perspectiva dos direitos Humanos.</a:t>
            </a:r>
            <a:b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E3774B-3358-4FAC-A210-D5D44CF182A5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  <a:tabLst>
                <a:tab pos="-90170" algn="l"/>
              </a:tabLst>
            </a:pPr>
            <a:endParaRPr lang="pt-BR" sz="2400" b="1" kern="50" dirty="0">
              <a:effectLst/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  <a:tabLst>
                <a:tab pos="-90170" algn="l"/>
              </a:tabLst>
            </a:pPr>
            <a:r>
              <a:rPr lang="pt-BR" sz="2400" b="1" kern="50" dirty="0">
                <a:effectLst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Promover a formação de professores, coordenadores e gestores que atuam nas Comunidades de Atendimento Socioeducativo - CASE</a:t>
            </a:r>
            <a:r>
              <a:rPr lang="pt-BR" sz="2400" kern="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,</a:t>
            </a:r>
            <a:r>
              <a:rPr lang="pt-BR" sz="2400" b="1" kern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pt-BR" sz="2400" b="1" kern="50" dirty="0">
                <a:effectLst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tendo como referência a concepção de socioeducação e do princípio do direito à educação e suas implicações para o currículo e a prática pedagógica.</a:t>
            </a:r>
          </a:p>
          <a:p>
            <a:pPr marL="0" indent="0" algn="just">
              <a:lnSpc>
                <a:spcPct val="115000"/>
              </a:lnSpc>
              <a:buNone/>
              <a:tabLst>
                <a:tab pos="-90170" algn="l"/>
              </a:tabLst>
            </a:pPr>
            <a:endParaRPr lang="pt-BR" sz="2400" kern="50" dirty="0">
              <a:effectLst/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marL="162560" marR="88900" indent="0">
              <a:lnSpc>
                <a:spcPct val="107000"/>
              </a:lnSpc>
              <a:spcAft>
                <a:spcPts val="800"/>
              </a:spcAft>
              <a:buNone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4068F4-FAF4-415B-A6D6-C97C597C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25/07/2022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10AF1-99B2-41EF-B415-F32553AA51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tx1"/>
                </a:solidFill>
              </a:rPr>
              <a:t>Organização 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9D3CEF-8411-47EF-A42A-E288DE824709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just">
              <a:buNone/>
            </a:pPr>
            <a:endParaRPr lang="pt-BR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Formação será realizada de maneira modular, com atividades síncronas e assíncronas. São 07módulos, sendo: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06 módulos, com duração de 6 horas;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01 módulo de 4 hora, totalizando 40 horas.</a:t>
            </a:r>
            <a:endParaRPr lang="pt-BR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5D9B29-6B7B-496A-9395-D8B8A4E0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7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3968456-1B10-47A7-8AF0-B9FF32D5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8068" y="6411619"/>
            <a:ext cx="911939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91DF2A3A-30FD-464E-8202-27A276433376}" type="datetime1">
              <a:rPr lang="pt-BR">
                <a:solidFill>
                  <a:srgbClr val="FFFFFF"/>
                </a:solidFill>
              </a:rPr>
              <a:pPr rtl="0">
                <a:spcAft>
                  <a:spcPts val="600"/>
                </a:spcAft>
              </a:pPr>
              <a:t>25/07/2022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913DAB1-0D4C-4BD6-9073-B5B057ACA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672855"/>
              </p:ext>
            </p:extLst>
          </p:nvPr>
        </p:nvGraphicFramePr>
        <p:xfrm>
          <a:off x="1126309" y="1667109"/>
          <a:ext cx="9941262" cy="3602939"/>
        </p:xfrm>
        <a:graphic>
          <a:graphicData uri="http://schemas.openxmlformats.org/drawingml/2006/table">
            <a:tbl>
              <a:tblPr firstRow="1" firstCol="1" bandRow="1"/>
              <a:tblGrid>
                <a:gridCol w="1257791">
                  <a:extLst>
                    <a:ext uri="{9D8B030D-6E8A-4147-A177-3AD203B41FA5}">
                      <a16:colId xmlns:a16="http://schemas.microsoft.com/office/drawing/2014/main" val="2906632363"/>
                    </a:ext>
                  </a:extLst>
                </a:gridCol>
                <a:gridCol w="4185512">
                  <a:extLst>
                    <a:ext uri="{9D8B030D-6E8A-4147-A177-3AD203B41FA5}">
                      <a16:colId xmlns:a16="http://schemas.microsoft.com/office/drawing/2014/main" val="1037651415"/>
                    </a:ext>
                  </a:extLst>
                </a:gridCol>
                <a:gridCol w="1631853">
                  <a:extLst>
                    <a:ext uri="{9D8B030D-6E8A-4147-A177-3AD203B41FA5}">
                      <a16:colId xmlns:a16="http://schemas.microsoft.com/office/drawing/2014/main" val="104279897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221539866"/>
                    </a:ext>
                  </a:extLst>
                </a:gridCol>
                <a:gridCol w="1220186">
                  <a:extLst>
                    <a:ext uri="{9D8B030D-6E8A-4147-A177-3AD203B41FA5}">
                      <a16:colId xmlns:a16="http://schemas.microsoft.com/office/drawing/2014/main" val="1789488474"/>
                    </a:ext>
                  </a:extLst>
                </a:gridCol>
              </a:tblGrid>
              <a:tr h="447390"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6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Módulos</a:t>
                      </a:r>
                      <a:endParaRPr lang="pt-BR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80" marR="133080" marT="66540" marB="665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Datas</a:t>
                      </a:r>
                      <a:endParaRPr lang="pt-BR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80" marR="133080" marT="66540" marB="665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Carga Horária/Atividades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80" marR="133080" marT="66540" marB="665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76505"/>
                  </a:ext>
                </a:extLst>
              </a:tr>
              <a:tr h="3281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Síncronas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Assíncronas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213777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1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de julho (terça-feira)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29942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2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de agosto (quarta-feira)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69294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3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 de setembro (quinta-feira)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94971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4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de outubro (terça-feira)                                        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68860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5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de outubro (quarta-feira)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718761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6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de novembro (quinta-feira)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57425"/>
                  </a:ext>
                </a:extLst>
              </a:tr>
              <a:tr h="3281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Módulo 7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de dezembro (quarta-feira)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49238"/>
                  </a:ext>
                </a:extLst>
              </a:tr>
              <a:tr h="447390">
                <a:tc gridSpan="2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080" marR="133080" marT="66540" marB="665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10" marR="99810" marT="138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30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71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5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63407B6-A6B7-46C9-A419-D1A59579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8068" y="6411619"/>
            <a:ext cx="911939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91DF2A3A-30FD-464E-8202-27A276433376}" type="datetime1">
              <a:rPr lang="pt-BR">
                <a:solidFill>
                  <a:srgbClr val="FFFFFF"/>
                </a:solidFill>
              </a:rPr>
              <a:pPr rtl="0">
                <a:spcAft>
                  <a:spcPts val="600"/>
                </a:spcAft>
              </a:pPr>
              <a:t>25/07/2022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8C3F588-19CD-4208-A9B3-EBD063FE1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57951"/>
              </p:ext>
            </p:extLst>
          </p:nvPr>
        </p:nvGraphicFramePr>
        <p:xfrm>
          <a:off x="1126309" y="1353450"/>
          <a:ext cx="9941260" cy="4386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4512">
                  <a:extLst>
                    <a:ext uri="{9D8B030D-6E8A-4147-A177-3AD203B41FA5}">
                      <a16:colId xmlns:a16="http://schemas.microsoft.com/office/drawing/2014/main" val="2755303870"/>
                    </a:ext>
                  </a:extLst>
                </a:gridCol>
                <a:gridCol w="8286748">
                  <a:extLst>
                    <a:ext uri="{9D8B030D-6E8A-4147-A177-3AD203B41FA5}">
                      <a16:colId xmlns:a16="http://schemas.microsoft.com/office/drawing/2014/main" val="957701400"/>
                    </a:ext>
                  </a:extLst>
                </a:gridCol>
              </a:tblGrid>
              <a:tr h="920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100" dirty="0">
                          <a:effectLst/>
                        </a:rPr>
                        <a:t> </a:t>
                      </a:r>
                      <a:endParaRPr lang="pt-BR" sz="1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100" b="1" dirty="0">
                          <a:solidFill>
                            <a:schemeClr val="tx1"/>
                          </a:solidFill>
                          <a:effectLst/>
                        </a:rPr>
                        <a:t>MÓDULOS</a:t>
                      </a:r>
                      <a:endParaRPr lang="pt-BR" sz="1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100" dirty="0">
                          <a:effectLst/>
                        </a:rPr>
                        <a:t> </a:t>
                      </a:r>
                      <a:endParaRPr lang="pt-BR" sz="1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100" dirty="0">
                          <a:solidFill>
                            <a:schemeClr val="tx1"/>
                          </a:solidFill>
                          <a:effectLst/>
                        </a:rPr>
                        <a:t>TEMAS</a:t>
                      </a:r>
                      <a:endParaRPr lang="pt-BR" sz="1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713784445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Socioeducação, na perspectiva dos Direitos Humanos - Marcos Legais 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2597407182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Múltiplas Adolescências – O Olhar da Sociedade 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4278798165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Perfil e Formação do Profissional na/da Socioeducação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2380510307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Currículo – Espaço de Garantia de Direitos e de Possibilidades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412667541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Ação – Reflexão – Ação - O que e como planejar?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1352080867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O Percurso da Aprendizagem na Socioeducação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4289106156"/>
                  </a:ext>
                </a:extLst>
              </a:tr>
              <a:tr h="863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Apresentação e Sistematização de Experiências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900" dirty="0">
                          <a:effectLst/>
                        </a:rPr>
                        <a:t>Avaliação da Formação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432" marR="121432" marT="0" marB="0"/>
                </a:tc>
                <a:extLst>
                  <a:ext uri="{0D108BD9-81ED-4DB2-BD59-A6C34878D82A}">
                    <a16:rowId xmlns:a16="http://schemas.microsoft.com/office/drawing/2014/main" val="1086003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68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8A0B893-1E95-4A94-8E9D-D72B13104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126" y="872197"/>
            <a:ext cx="10995856" cy="486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52D9099-C320-45B4-9D0C-AB3D51F5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91DF2A3A-30FD-464E-8202-27A276433376}" type="datetime1">
              <a:rPr lang="pt-BR" smtClean="0"/>
              <a:pPr rtl="0">
                <a:spcAft>
                  <a:spcPts val="600"/>
                </a:spcAft>
              </a:pPr>
              <a:t>25/07/2022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103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7" name="Group 103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7" name="Isosceles Triangle 103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1" name="Isosceles Triangle 104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2" name="Isosceles Triangle 104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" name="Rectangle 104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57A1F5-57F1-44D7-A9AB-3B214798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676" y="1125415"/>
            <a:ext cx="10719358" cy="462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93F5F58-F305-4763-92A9-401E584E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8068" y="6411619"/>
            <a:ext cx="911939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91DF2A3A-30FD-464E-8202-27A276433376}" type="datetime1">
              <a:rPr lang="pt-BR">
                <a:solidFill>
                  <a:srgbClr val="FFFFFF"/>
                </a:solidFill>
              </a:rPr>
              <a:pPr rtl="0">
                <a:spcAft>
                  <a:spcPts val="600"/>
                </a:spcAft>
              </a:pPr>
              <a:t>25/07/2022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1" name="Group 308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082" name="Straight Connector 308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8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8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85" name="Isosceles Triangle 308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8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8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8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89" name="Isosceles Triangle 308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90" name="Isosceles Triangle 308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92" name="Rectangle 309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557C3E5-28D1-4FEB-94C2-607C9F7ED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970" y="2105265"/>
            <a:ext cx="7630848" cy="298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BB38DB-A20B-4631-9579-05306A30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8068" y="6411619"/>
            <a:ext cx="911939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91DF2A3A-30FD-464E-8202-27A276433376}" type="datetime1">
              <a:rPr lang="pt-BR">
                <a:solidFill>
                  <a:srgbClr val="FFFFFF"/>
                </a:solidFill>
              </a:rPr>
              <a:pPr rtl="0">
                <a:spcAft>
                  <a:spcPts val="600"/>
                </a:spcAft>
              </a:pPr>
              <a:t>25/07/2022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8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C212D96-F739-4FA2-914D-A09DD6F7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8185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4000" b="1" i="1" dirty="0">
                <a:solidFill>
                  <a:schemeClr val="tx1"/>
                </a:solidFill>
              </a:rPr>
              <a:t>Predestinação ou Empoderamento</a:t>
            </a:r>
            <a:br>
              <a:rPr lang="pt-BR" sz="4000" b="1" i="1" dirty="0">
                <a:solidFill>
                  <a:schemeClr val="tx1"/>
                </a:solidFill>
              </a:rPr>
            </a:br>
            <a:endParaRPr lang="pt-BR" sz="4000" b="1" i="1" dirty="0">
              <a:solidFill>
                <a:schemeClr val="tx1"/>
              </a:solidFill>
            </a:endParaRP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490D85-64C7-46C2-8D7A-D4F94F9E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F2A3A-30FD-464E-8202-27A276433376}" type="datetime1">
              <a:rPr lang="pt-BR" smtClean="0"/>
              <a:t>25/07/2022</a:t>
            </a:fld>
            <a:endParaRPr lang="en-US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8257DA8-2E7F-4D50-96C6-FFD6D051B2D6}"/>
              </a:ext>
            </a:extLst>
          </p:cNvPr>
          <p:cNvSpPr/>
          <p:nvPr/>
        </p:nvSpPr>
        <p:spPr>
          <a:xfrm>
            <a:off x="1012875" y="2433711"/>
            <a:ext cx="7962314" cy="3972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“O Sistema pode me transformar em empregada, mas não pode me fazer raciocinar como criada”   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Mulheres Negras </a:t>
            </a:r>
            <a:r>
              <a:rPr lang="pt-BR" altLang="pt-BR" sz="28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Yzal</a:t>
            </a:r>
            <a:r>
              <a:rPr lang="pt-BR" altLang="pt-BR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pt-BR" alt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pt-BR" altLang="pt-BR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9190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321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3</vt:lpstr>
      <vt:lpstr>Facetado</vt:lpstr>
      <vt:lpstr>        SOCIOEDUCAÇÃO   FORMAÇÃO PARA PROFISSIONAIS DA  EDUCAÇÃO   </vt:lpstr>
      <vt:lpstr>Socioeducação – Implicações para o Currículo na perspectiva dos direitos Humanos. </vt:lpstr>
      <vt:lpstr>Organização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Predestinação ou Empoderamento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SOCIOEDUCAÇÃO   FORMAÇÃO PARA PROFISSIONAIS DA  EDUCAÇÃO   </dc:title>
  <dc:creator>Isa Castro</dc:creator>
  <cp:lastModifiedBy>Isa Castro</cp:lastModifiedBy>
  <cp:revision>8</cp:revision>
  <dcterms:created xsi:type="dcterms:W3CDTF">2022-07-25T22:29:07Z</dcterms:created>
  <dcterms:modified xsi:type="dcterms:W3CDTF">2022-07-26T01:38:26Z</dcterms:modified>
</cp:coreProperties>
</file>