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78" r:id="rId3"/>
    <p:sldId id="275" r:id="rId4"/>
    <p:sldId id="277" r:id="rId5"/>
    <p:sldId id="279" r:id="rId6"/>
    <p:sldId id="271" r:id="rId7"/>
    <p:sldId id="261" r:id="rId8"/>
    <p:sldId id="280" r:id="rId9"/>
    <p:sldId id="272" r:id="rId10"/>
    <p:sldId id="273" r:id="rId11"/>
    <p:sldId id="274" r:id="rId12"/>
    <p:sldId id="281" r:id="rId13"/>
    <p:sldId id="282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 Castro" initials="IC" lastIdx="1" clrIdx="0">
    <p:extLst>
      <p:ext uri="{19B8F6BF-5375-455C-9EA6-DF929625EA0E}">
        <p15:presenceInfo xmlns:p15="http://schemas.microsoft.com/office/powerpoint/2012/main" userId="274e89fd62e282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67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7717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649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5958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513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7697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81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86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08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68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46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34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099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14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39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767E8-09CE-46CA-ABEA-F52C1B5F6C5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93DE4-02DC-4882-AF56-C1C1B042F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64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589213" y="2470244"/>
            <a:ext cx="8915399" cy="173326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4800" b="1" dirty="0"/>
              <a:t>Ação – Reflexão – Ação  </a:t>
            </a:r>
            <a:br>
              <a:rPr lang="pt-BR" sz="4800" b="1" dirty="0"/>
            </a:br>
            <a:r>
              <a:rPr lang="pt-BR" sz="4800" b="1" dirty="0"/>
              <a:t>O que e como planejar?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BR" dirty="0"/>
          </a:p>
          <a:p>
            <a:pPr algn="r"/>
            <a:r>
              <a:rPr lang="pt-BR" sz="2800" b="1" dirty="0">
                <a:solidFill>
                  <a:schemeClr val="tx1"/>
                </a:solidFill>
              </a:rPr>
              <a:t>09 DE NOVEMBRO DE 2022</a:t>
            </a:r>
          </a:p>
        </p:txBody>
      </p:sp>
    </p:spTree>
    <p:extLst>
      <p:ext uri="{BB962C8B-B14F-4D97-AF65-F5344CB8AC3E}">
        <p14:creationId xmlns:p14="http://schemas.microsoft.com/office/powerpoint/2010/main" val="4149687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8FB9FFF-A62C-4B4C-ACD4-0EB6E1B9A997}"/>
              </a:ext>
            </a:extLst>
          </p:cNvPr>
          <p:cNvSpPr txBox="1"/>
          <p:nvPr/>
        </p:nvSpPr>
        <p:spPr>
          <a:xfrm>
            <a:off x="3510115" y="1238866"/>
            <a:ext cx="7020231" cy="439896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Ser Planetário: O adolescente como cidadão do mundo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Cultura Corporal e Comportamento Juvenil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O(a) Adolescente e o Direito à Vida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Drogas Lícitas e Ilícitas: o que o(a) o adolescente pensa sobre isso?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Atitudes Juvenis em Defesa do Meio Ambiente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Como Viver a Sexualidade na Adolescência?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 Planeta Terra: a casa das futuras gerações</a:t>
            </a: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pt-BR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Saúde e Condições de Vida do Sujeito Juvenil</a:t>
            </a: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OUTROS........</a:t>
            </a:r>
            <a:endParaRPr lang="pt-BR" b="1" dirty="0">
              <a:latin typeface="+mj-lt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67665BA-9546-4458-AD1E-A977C5824CE4}"/>
              </a:ext>
            </a:extLst>
          </p:cNvPr>
          <p:cNvSpPr/>
          <p:nvPr/>
        </p:nvSpPr>
        <p:spPr>
          <a:xfrm>
            <a:off x="1991032" y="648929"/>
            <a:ext cx="914400" cy="57371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Ú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E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O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B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E 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N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E7383B2-0A81-4C3C-BB89-141F78FE8A7A}"/>
              </a:ext>
            </a:extLst>
          </p:cNvPr>
          <p:cNvSpPr txBox="1"/>
          <p:nvPr/>
        </p:nvSpPr>
        <p:spPr>
          <a:xfrm>
            <a:off x="4365523" y="353961"/>
            <a:ext cx="4782164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SUGESTÕES</a:t>
            </a:r>
          </a:p>
        </p:txBody>
      </p:sp>
    </p:spTree>
    <p:extLst>
      <p:ext uri="{BB962C8B-B14F-4D97-AF65-F5344CB8AC3E}">
        <p14:creationId xmlns:p14="http://schemas.microsoft.com/office/powerpoint/2010/main" val="1141594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718BF1D-0323-45EA-B09E-AC916FDBC8CD}"/>
              </a:ext>
            </a:extLst>
          </p:cNvPr>
          <p:cNvSpPr txBox="1"/>
          <p:nvPr/>
        </p:nvSpPr>
        <p:spPr>
          <a:xfrm>
            <a:off x="3982065" y="1489147"/>
            <a:ext cx="8096864" cy="39857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 Estatuto da Criança e do Adolescente e a Garantia de Direitos </a:t>
            </a:r>
            <a:endParaRPr lang="pt-BR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Os Movimentos Juvenis e a Prática da Cidadania </a:t>
            </a:r>
            <a:endParaRPr lang="pt-BR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Políticas Públicas Juvenis: Conhecendo o Plano Estadual de Juventude </a:t>
            </a:r>
            <a:endParaRPr lang="pt-BR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 Grêmio Estudantil: exercendo a cidadania no espaço escolar </a:t>
            </a:r>
            <a:endParaRPr lang="pt-BR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Protagonismo Juvenil e a Construção da Cidadania </a:t>
            </a:r>
            <a:endParaRPr lang="pt-BR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Sociedade Democrática e Participação Política Juvenil </a:t>
            </a: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Presença Juvenil nos Movimentos Sociais </a:t>
            </a: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Liderança Juvenil: um jeito próprio de agir na sociedade </a:t>
            </a:r>
          </a:p>
          <a:p>
            <a:pPr marL="342900" lvl="0" indent="-342900">
              <a:lnSpc>
                <a:spcPct val="150000"/>
              </a:lnSpc>
              <a:spcAft>
                <a:spcPts val="185"/>
              </a:spcAft>
              <a:buFont typeface="Symbol" panose="05050102010706020507" pitchFamily="18" charset="2"/>
              <a:buChar char=""/>
            </a:pP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OUTROS.......</a:t>
            </a:r>
            <a:endParaRPr lang="pt-BR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CF83FC8-6C7F-481C-A742-342480462013}"/>
              </a:ext>
            </a:extLst>
          </p:cNvPr>
          <p:cNvSpPr/>
          <p:nvPr/>
        </p:nvSpPr>
        <p:spPr>
          <a:xfrm>
            <a:off x="1165123" y="1489147"/>
            <a:ext cx="575187" cy="39087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  <a:p>
            <a:pPr algn="ctr"/>
            <a:r>
              <a:rPr lang="pt-BR" dirty="0"/>
              <a:t> </a:t>
            </a:r>
            <a:r>
              <a:rPr lang="pt-BR" b="1" dirty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N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A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31D90DC-FF2C-4DA8-A03C-A55338A54A72}"/>
              </a:ext>
            </a:extLst>
          </p:cNvPr>
          <p:cNvSpPr/>
          <p:nvPr/>
        </p:nvSpPr>
        <p:spPr>
          <a:xfrm>
            <a:off x="2020529" y="1489147"/>
            <a:ext cx="575187" cy="39016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M 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0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V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N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S</a:t>
            </a:r>
          </a:p>
          <a:p>
            <a:pPr algn="ctr"/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53E2B501-887E-4246-918B-C228E3F4409C}"/>
              </a:ext>
            </a:extLst>
          </p:cNvPr>
          <p:cNvSpPr/>
          <p:nvPr/>
        </p:nvSpPr>
        <p:spPr>
          <a:xfrm>
            <a:off x="2964426" y="1489146"/>
            <a:ext cx="575187" cy="39016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EE0A3C7-CC1F-4EE8-8DE1-754E515DA080}"/>
              </a:ext>
            </a:extLst>
          </p:cNvPr>
          <p:cNvSpPr txBox="1"/>
          <p:nvPr/>
        </p:nvSpPr>
        <p:spPr>
          <a:xfrm>
            <a:off x="5250425" y="752168"/>
            <a:ext cx="4911214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SUGESTÕES</a:t>
            </a:r>
          </a:p>
        </p:txBody>
      </p:sp>
    </p:spTree>
    <p:extLst>
      <p:ext uri="{BB962C8B-B14F-4D97-AF65-F5344CB8AC3E}">
        <p14:creationId xmlns:p14="http://schemas.microsoft.com/office/powerpoint/2010/main" val="3336403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3FA1A2E-62DC-42E5-94BB-2C7F56E0E40B}"/>
              </a:ext>
            </a:extLst>
          </p:cNvPr>
          <p:cNvSpPr txBox="1"/>
          <p:nvPr/>
        </p:nvSpPr>
        <p:spPr>
          <a:xfrm>
            <a:off x="1740311" y="693175"/>
            <a:ext cx="904076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contribuir para a formação desses/as adolescentes e jovens?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C189D5E3-987C-46F3-AA56-9745D8416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8955" y="2035275"/>
            <a:ext cx="4233150" cy="513689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pt-BR" b="1" dirty="0"/>
              <a:t>Aspectos Cognitivos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7945E509-88CD-47E3-A349-B42995F65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92924" y="3082412"/>
            <a:ext cx="4339181" cy="3436375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r>
              <a:rPr lang="pt-BR" dirty="0"/>
              <a:t>• participação nas discussões dos temas </a:t>
            </a:r>
          </a:p>
          <a:p>
            <a:r>
              <a:rPr lang="pt-BR" dirty="0"/>
              <a:t>• argumentação e defesa das </a:t>
            </a:r>
            <a:r>
              <a:rPr lang="pt-BR" dirty="0" smtClean="0"/>
              <a:t>ideias </a:t>
            </a:r>
            <a:endParaRPr lang="pt-BR" dirty="0"/>
          </a:p>
          <a:p>
            <a:r>
              <a:rPr lang="pt-BR" dirty="0"/>
              <a:t>• produção oral/sinalizada/artística </a:t>
            </a:r>
          </a:p>
          <a:p>
            <a:r>
              <a:rPr lang="pt-BR" dirty="0"/>
              <a:t>• produção escrita </a:t>
            </a:r>
          </a:p>
          <a:p>
            <a:r>
              <a:rPr lang="pt-BR" dirty="0"/>
              <a:t>• posicionamento crítico </a:t>
            </a:r>
          </a:p>
          <a:p>
            <a:r>
              <a:rPr lang="pt-BR" dirty="0"/>
              <a:t>• interpretação e sistematização dos conhecimentos estudados </a:t>
            </a:r>
          </a:p>
          <a:p>
            <a:r>
              <a:rPr lang="pt-BR" dirty="0"/>
              <a:t>• inter-relação entre os saberes da vida e os saberes da escola </a:t>
            </a:r>
          </a:p>
          <a:p>
            <a:endParaRPr lang="pt-BR" dirty="0"/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DDE44799-0B7C-47E5-83B7-3646480061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66957" y="2035276"/>
            <a:ext cx="4233150" cy="583507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pt-BR" b="1" dirty="0"/>
              <a:t>Aspectos sócio- formativos</a:t>
            </a: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DB34306C-113D-48EB-A536-540118A75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3079184"/>
            <a:ext cx="4338674" cy="3436375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r>
              <a:rPr lang="pt-BR" dirty="0"/>
              <a:t>• apresenta disposição coletiva para a construção das atividades </a:t>
            </a:r>
          </a:p>
          <a:p>
            <a:r>
              <a:rPr lang="pt-BR" dirty="0"/>
              <a:t>• convive com as diferenças </a:t>
            </a:r>
          </a:p>
          <a:p>
            <a:r>
              <a:rPr lang="pt-BR" dirty="0"/>
              <a:t>• tem responsabilidade com o outro </a:t>
            </a:r>
          </a:p>
          <a:p>
            <a:r>
              <a:rPr lang="pt-BR" dirty="0"/>
              <a:t>• é sensível para escutar o outro </a:t>
            </a:r>
          </a:p>
          <a:p>
            <a:r>
              <a:rPr lang="pt-BR" dirty="0"/>
              <a:t>• está aberto para o diálogo na construção da aprendizagem </a:t>
            </a:r>
          </a:p>
          <a:p>
            <a:r>
              <a:rPr lang="pt-BR" dirty="0"/>
              <a:t>• usa os conhecimentos escolares na vida cotidiana </a:t>
            </a:r>
          </a:p>
          <a:p>
            <a:r>
              <a:rPr lang="pt-BR" dirty="0"/>
              <a:t>• tem disposição para liderança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5209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02675" y="693683"/>
            <a:ext cx="5090011" cy="526297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sz="2400" dirty="0"/>
              <a:t>Já nos ensinava </a:t>
            </a:r>
            <a:r>
              <a:rPr lang="pt-BR" sz="2400" dirty="0" err="1"/>
              <a:t>Ghandi</a:t>
            </a:r>
            <a:r>
              <a:rPr lang="pt-BR" sz="2400" dirty="0"/>
              <a:t>, que o homem e seus atos são coisas distintas, portanto odeie o pecado, não o pecador. Se a sociedade, de variadas formas, contribui para a formação do criminoso, não se deve trabalhar unicamente com a lógica simplista do castigo. A intervenção punitiva deve contribuir para a realização de um projeto socialmente construtivo e para proveito do próprio condenado</a:t>
            </a:r>
            <a:r>
              <a:rPr lang="pt-BR" dirty="0"/>
              <a:t>.</a:t>
            </a:r>
          </a:p>
        </p:txBody>
      </p:sp>
      <p:sp>
        <p:nvSpPr>
          <p:cNvPr id="7" name="Elipse 6"/>
          <p:cNvSpPr/>
          <p:nvPr/>
        </p:nvSpPr>
        <p:spPr>
          <a:xfrm>
            <a:off x="7141029" y="1001486"/>
            <a:ext cx="4767942" cy="472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i="1" dirty="0" smtClean="0"/>
              <a:t>Até a próxima!!!</a:t>
            </a:r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251402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0BC87-DB9C-420D-BB4F-54EB7326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5278" y="624110"/>
            <a:ext cx="9469334" cy="128089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t-BR" b="1" dirty="0"/>
              <a:t>Ação – Reflexão – Ação  </a:t>
            </a:r>
            <a:br>
              <a:rPr lang="pt-BR" b="1" dirty="0"/>
            </a:br>
            <a:r>
              <a:rPr lang="pt-BR" b="1" dirty="0"/>
              <a:t>O que e como planejar?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4494DBB-CCCC-47F4-9AAB-70B3E69F18CD}"/>
              </a:ext>
            </a:extLst>
          </p:cNvPr>
          <p:cNvSpPr txBox="1"/>
          <p:nvPr/>
        </p:nvSpPr>
        <p:spPr>
          <a:xfrm>
            <a:off x="1814052" y="2477729"/>
            <a:ext cx="9690560" cy="403187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sz="2400" b="1" dirty="0">
                <a:latin typeface="+mj-lt"/>
              </a:rPr>
              <a:t>Ação - </a:t>
            </a:r>
            <a:r>
              <a:rPr lang="pt-BR" sz="2400" b="1" dirty="0">
                <a:effectLst/>
                <a:latin typeface="+mj-lt"/>
                <a:ea typeface="Calibri" panose="020F0502020204030204" pitchFamily="34" charset="0"/>
              </a:rPr>
              <a:t>a prática de vocês, desenvolvimento do currículo</a:t>
            </a:r>
            <a:endParaRPr lang="pt-BR" sz="2400" b="1" dirty="0">
              <a:latin typeface="+mj-lt"/>
            </a:endParaRPr>
          </a:p>
          <a:p>
            <a:r>
              <a:rPr lang="pt-BR" sz="2400" b="1" dirty="0">
                <a:latin typeface="+mj-lt"/>
              </a:rPr>
              <a:t>Reflexão - O currículo a serviço de quem?</a:t>
            </a:r>
          </a:p>
          <a:p>
            <a:endParaRPr lang="pt-BR" sz="240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>
                <a:latin typeface="+mj-lt"/>
              </a:rPr>
              <a:t>Bases: Concepção de socioeducação (</a:t>
            </a:r>
            <a:r>
              <a:rPr lang="pt-BR" sz="2000" b="1" dirty="0">
                <a:latin typeface="+mj-lt"/>
              </a:rPr>
              <a:t>diálogo entre educação e social)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>
                <a:latin typeface="+mj-lt"/>
              </a:rPr>
              <a:t>Espaço: de privação de liberdade e Espaços anteriores ao período da  privação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>
                <a:latin typeface="+mj-lt"/>
              </a:rPr>
              <a:t>Tempo: Resolução CNE Nº 3; CEE Nº 53l; a Portaria N° 150/2022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>
                <a:latin typeface="+mj-lt"/>
              </a:rPr>
              <a:t>Identidade dos/as educandos/as Qual o tempo humano? Eles são jovens e adultos? A maioridade penal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>
                <a:latin typeface="+mj-lt"/>
              </a:rPr>
              <a:t>O perfil dos/as profissionais.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000" dirty="0">
              <a:latin typeface="+mj-lt"/>
            </a:endParaRPr>
          </a:p>
          <a:p>
            <a:r>
              <a:rPr lang="pt-BR" sz="2400" b="1" dirty="0">
                <a:latin typeface="+mj-lt"/>
              </a:rPr>
              <a:t>Ação – como planejar essa ação </a:t>
            </a:r>
          </a:p>
        </p:txBody>
      </p:sp>
    </p:spTree>
    <p:extLst>
      <p:ext uri="{BB962C8B-B14F-4D97-AF65-F5344CB8AC3E}">
        <p14:creationId xmlns:p14="http://schemas.microsoft.com/office/powerpoint/2010/main" val="326004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59108A5-B451-4369-946E-29E95E7E1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970" y="624110"/>
            <a:ext cx="10345003" cy="128089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RESOLUÇÃO Nº 3, DE 13 DE MAIO DE 2016 </a:t>
            </a:r>
            <a:br>
              <a:rPr lang="pt-BR" sz="2400" b="1" dirty="0"/>
            </a:br>
            <a:r>
              <a:rPr lang="pt-BR" sz="2200" b="1" dirty="0"/>
              <a:t>Define Diretrizes Nacionais para o atendimento escolar de </a:t>
            </a:r>
            <a:br>
              <a:rPr lang="pt-BR" sz="2200" b="1" dirty="0"/>
            </a:br>
            <a:r>
              <a:rPr lang="pt-BR" sz="2200" b="1" dirty="0"/>
              <a:t>adolescentes e jovens em cumprimento de medidas socioeducativas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3A403D8-6E08-4527-BE82-F21BE486D190}"/>
              </a:ext>
            </a:extLst>
          </p:cNvPr>
          <p:cNvSpPr txBox="1"/>
          <p:nvPr/>
        </p:nvSpPr>
        <p:spPr>
          <a:xfrm>
            <a:off x="1828800" y="2359742"/>
            <a:ext cx="10222173" cy="646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b="1" dirty="0"/>
              <a:t>Art. 2º</a:t>
            </a:r>
            <a:r>
              <a:rPr lang="pt-BR" dirty="0"/>
              <a:t>. Compreende-se por medidas socioeducativas as previstas no art. 112 do </a:t>
            </a:r>
          </a:p>
          <a:p>
            <a:r>
              <a:rPr lang="pt-BR" dirty="0"/>
              <a:t>Estatuto da Criança e do Adolescente que possuem como objetivos: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A63B26F-D507-40C2-AA44-BCDEE7CEFE9D}"/>
              </a:ext>
            </a:extLst>
          </p:cNvPr>
          <p:cNvSpPr txBox="1"/>
          <p:nvPr/>
        </p:nvSpPr>
        <p:spPr>
          <a:xfrm>
            <a:off x="1828800" y="2974709"/>
            <a:ext cx="10222173" cy="369331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b="1" dirty="0"/>
              <a:t>Art. 4º </a:t>
            </a:r>
            <a:r>
              <a:rPr lang="pt-BR" dirty="0"/>
              <a:t>O atendimento escolar de adolescentes e jovens em cumprimento de medidas </a:t>
            </a:r>
          </a:p>
          <a:p>
            <a:r>
              <a:rPr lang="pt-BR" dirty="0"/>
              <a:t>socioeducativas tem por princípios:</a:t>
            </a:r>
          </a:p>
          <a:p>
            <a:r>
              <a:rPr lang="pt-BR" dirty="0"/>
              <a:t>I - a prevalência da dimensão educativa sobre o regime disciplinar; </a:t>
            </a:r>
          </a:p>
          <a:p>
            <a:r>
              <a:rPr lang="pt-BR" dirty="0"/>
              <a:t>II - a escolarização como estratégia de reinserção social plena, articulada à reconstrução de projetos de vida e à garantia de direitos</a:t>
            </a:r>
          </a:p>
          <a:p>
            <a:r>
              <a:rPr lang="pt-BR" dirty="0"/>
              <a:t>III - a progressão com qualidade, mediante o necessário investimento na ampliação de possibilidades educacionais;</a:t>
            </a:r>
          </a:p>
          <a:p>
            <a:r>
              <a:rPr lang="pt-BR" dirty="0"/>
              <a:t>........</a:t>
            </a:r>
          </a:p>
          <a:p>
            <a:r>
              <a:rPr lang="pt-BR" dirty="0"/>
              <a:t>VII - o reconhecimento da singularidade e a valorização das identidades de </a:t>
            </a:r>
          </a:p>
          <a:p>
            <a:r>
              <a:rPr lang="pt-BR" dirty="0"/>
              <a:t>adolescentes e jovens;</a:t>
            </a:r>
          </a:p>
          <a:p>
            <a:r>
              <a:rPr lang="pt-BR" dirty="0"/>
              <a:t>VIII - o reconhecimento das diferenças e o enfrentamento a toda forma de </a:t>
            </a:r>
          </a:p>
          <a:p>
            <a:r>
              <a:rPr lang="pt-BR" dirty="0"/>
              <a:t>discriminação e violência, com especial atenção às dimensões sociais, geracionais, raciais, étnicas e de gênero.</a:t>
            </a:r>
          </a:p>
        </p:txBody>
      </p:sp>
    </p:spTree>
    <p:extLst>
      <p:ext uri="{BB962C8B-B14F-4D97-AF65-F5344CB8AC3E}">
        <p14:creationId xmlns:p14="http://schemas.microsoft.com/office/powerpoint/2010/main" val="52159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9381645-724F-49D6-A0D8-A6AEF7D16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568" y="624110"/>
            <a:ext cx="10205884" cy="128089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2800" b="1" dirty="0"/>
              <a:t>RESOLUÇÃO CEE Nº 53, de 26 de março de 2018</a:t>
            </a:r>
            <a:br>
              <a:rPr lang="pt-BR" sz="2800" b="1" dirty="0"/>
            </a:br>
            <a:r>
              <a:rPr lang="pt-BR" sz="2200" b="1" dirty="0"/>
              <a:t>Dispõe sobre a oferta da Educação Básica para </a:t>
            </a:r>
            <a:br>
              <a:rPr lang="pt-BR" sz="2200" b="1" dirty="0"/>
            </a:br>
            <a:r>
              <a:rPr lang="pt-BR" sz="2200" b="1" dirty="0"/>
              <a:t>adolescentes e jovens em cumprimento de medidas </a:t>
            </a:r>
            <a:br>
              <a:rPr lang="pt-BR" sz="2200" b="1" dirty="0"/>
            </a:br>
            <a:r>
              <a:rPr lang="pt-BR" sz="2200" b="1" dirty="0"/>
              <a:t>socioeducativas, pelo Sistema..........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76A507E-5F94-4177-AC39-F241A6FD8D94}"/>
              </a:ext>
            </a:extLst>
          </p:cNvPr>
          <p:cNvSpPr txBox="1"/>
          <p:nvPr/>
        </p:nvSpPr>
        <p:spPr>
          <a:xfrm>
            <a:off x="1385047" y="2559211"/>
            <a:ext cx="10487405" cy="34778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sz="2000" b="1" dirty="0"/>
              <a:t>Art. 2º </a:t>
            </a:r>
            <a:r>
              <a:rPr lang="pt-BR" sz="2000" dirty="0"/>
              <a:t>A socioeducação, destinada a adolescentes e jovens em conflito com a lei, consiste no processo formativo, escolarizado ou não, de desenvolvimento humano, tendo em vista a  convivência social e cidadã, e adota como princípios: </a:t>
            </a:r>
          </a:p>
          <a:p>
            <a:r>
              <a:rPr lang="pt-BR" sz="2000" dirty="0"/>
              <a:t>I - a prevalência da dimensão educativa sobre o regime disciplinar; </a:t>
            </a:r>
          </a:p>
          <a:p>
            <a:r>
              <a:rPr lang="pt-BR" sz="2000" dirty="0"/>
              <a:t>II - a garantia do direito à educação, por meio da escolarização na perspectiva do desenvolvimento humano e estruturada em bases éticas e pedagógicas emancipatórias; </a:t>
            </a:r>
          </a:p>
          <a:p>
            <a:r>
              <a:rPr lang="pt-BR" sz="2000" dirty="0"/>
              <a:t>III - a singularidade e a necessária valorização das identidades de adolescentes e jovens; e IV - o reconhecimento das diferenças e o enfrentamento a toda forma de discriminação e violência, com especial atenção às dimensões sociais, geracionais, raciais, étnicas e de gênero. </a:t>
            </a:r>
          </a:p>
        </p:txBody>
      </p:sp>
    </p:spTree>
    <p:extLst>
      <p:ext uri="{BB962C8B-B14F-4D97-AF65-F5344CB8AC3E}">
        <p14:creationId xmlns:p14="http://schemas.microsoft.com/office/powerpoint/2010/main" val="253041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CF34875-23A0-4888-B444-2D66FDE6DAC7}"/>
              </a:ext>
            </a:extLst>
          </p:cNvPr>
          <p:cNvSpPr txBox="1"/>
          <p:nvPr/>
        </p:nvSpPr>
        <p:spPr>
          <a:xfrm>
            <a:off x="2050026" y="1047135"/>
            <a:ext cx="9969909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b="1" dirty="0"/>
              <a:t>Art. 3º </a:t>
            </a:r>
            <a:r>
              <a:rPr lang="pt-BR" dirty="0"/>
              <a:t>A Educação Básica ofertada para os adolescentes e jovens em cumprimento de medidas socioeducativas deverá ter Projeto Político Pedagógico específico que considere: </a:t>
            </a:r>
          </a:p>
          <a:p>
            <a:r>
              <a:rPr lang="pt-BR" dirty="0"/>
              <a:t>I - o tempo humano ou faixa etária e respectivos repertórios de vida dos sujeitos;</a:t>
            </a:r>
          </a:p>
          <a:p>
            <a:r>
              <a:rPr lang="pt-BR" dirty="0"/>
              <a:t>II - os seus saberes social e culturalmente relevantes; </a:t>
            </a:r>
          </a:p>
          <a:p>
            <a:r>
              <a:rPr lang="pt-BR" dirty="0"/>
              <a:t>III - as suas trajetórias de convivência social; </a:t>
            </a:r>
          </a:p>
          <a:p>
            <a:r>
              <a:rPr lang="pt-BR" dirty="0"/>
              <a:t>IV - os percursos escolares e as aprendizagens adquiridas; </a:t>
            </a:r>
          </a:p>
          <a:p>
            <a:r>
              <a:rPr lang="pt-BR" dirty="0"/>
              <a:t>V- o desenvolvimento de estratégias pedagógicas adequadas às necessidades de </a:t>
            </a:r>
          </a:p>
          <a:p>
            <a:r>
              <a:rPr lang="pt-BR" dirty="0"/>
              <a:t>aprendizagem de adolescentes e jovens, em sintonia com o tipo de medida aplicada; </a:t>
            </a:r>
          </a:p>
          <a:p>
            <a:r>
              <a:rPr lang="pt-BR" dirty="0"/>
              <a:t>VI - a progressão com qualidade, mediante o necessário investimento na ampliação de  possibilidades educacionais; e </a:t>
            </a:r>
          </a:p>
          <a:p>
            <a:r>
              <a:rPr lang="pt-BR" dirty="0"/>
              <a:t>VII - a garantia de continuidade dos estudos escolares.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EAED2CB-EC95-48F3-A08D-76FA0231BFEB}"/>
              </a:ext>
            </a:extLst>
          </p:cNvPr>
          <p:cNvSpPr txBox="1"/>
          <p:nvPr/>
        </p:nvSpPr>
        <p:spPr>
          <a:xfrm>
            <a:off x="2050026" y="4689987"/>
            <a:ext cx="9969909" cy="20313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b="1" dirty="0"/>
              <a:t>Art. 4º </a:t>
            </a:r>
            <a:r>
              <a:rPr lang="pt-BR" dirty="0"/>
              <a:t>A oferta de educação para adolescentes e jovens em cumprimento de medidas socioeducativas, nas Comunidades de Atendimento Socioeducativo (CASE), de atribuição da Secretaria da Educação do Estado da Bahia, obedecerá às seguintes orientações:</a:t>
            </a:r>
          </a:p>
          <a:p>
            <a:r>
              <a:rPr lang="pt-BR" dirty="0"/>
              <a:t>III - associação com as ações complementares de cultura, esporte, inclusão digital, educação profissional, fomento à leitura e a programas de implantação, recuperação e manutenção de bibliotecas escolares; </a:t>
            </a:r>
          </a:p>
        </p:txBody>
      </p:sp>
    </p:spTree>
    <p:extLst>
      <p:ext uri="{BB962C8B-B14F-4D97-AF65-F5344CB8AC3E}">
        <p14:creationId xmlns:p14="http://schemas.microsoft.com/office/powerpoint/2010/main" val="369103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F97B2-0DD8-4CF2-ABBD-5C05A0D69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324" y="624110"/>
            <a:ext cx="9882288" cy="12636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3200" b="1" dirty="0"/>
              <a:t>Ação – Reflexão – Ação  </a:t>
            </a:r>
            <a:br>
              <a:rPr lang="pt-BR" sz="3200" b="1" dirty="0"/>
            </a:br>
            <a:r>
              <a:rPr lang="pt-BR" sz="3200" b="1" dirty="0"/>
              <a:t>O que e como planejar?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2DA17C-9FD6-4BD2-B302-8640E4302677}"/>
              </a:ext>
            </a:extLst>
          </p:cNvPr>
          <p:cNvSpPr txBox="1"/>
          <p:nvPr/>
        </p:nvSpPr>
        <p:spPr>
          <a:xfrm>
            <a:off x="1976284" y="2420712"/>
            <a:ext cx="9320981" cy="456535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sz="2400" b="1" dirty="0"/>
              <a:t>Ação – Como a gente volta para a prática</a:t>
            </a:r>
          </a:p>
          <a:p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+mj-lt"/>
              </a:rPr>
              <a:t>Como planejar essa prática?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+mj-lt"/>
              </a:rPr>
              <a:t>Espaço/Prática sociais – onde eles constroem saberes.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+mj-lt"/>
              </a:rPr>
              <a:t>Quem e o que traduz esses </a:t>
            </a:r>
            <a:r>
              <a:rPr lang="pt-BR" sz="2000" dirty="0" smtClean="0">
                <a:latin typeface="+mj-lt"/>
              </a:rPr>
              <a:t>saberes? O </a:t>
            </a:r>
            <a:r>
              <a:rPr lang="pt-BR" sz="2000" dirty="0">
                <a:latin typeface="+mj-lt"/>
              </a:rPr>
              <a:t>rol de conteúdo? Os programas pré-determinados?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+mj-lt"/>
              </a:rPr>
              <a:t>Daí os Eixos – eles são originários da Prática social</a:t>
            </a: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Como trazer os sujeitos para </a:t>
            </a:r>
            <a:r>
              <a:rPr lang="pt-BR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serem </a:t>
            </a:r>
            <a:r>
              <a:rPr lang="pt-B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protagonistas??</a:t>
            </a: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 sujeitos são esses? Que visão eles têm desses </a:t>
            </a:r>
            <a:r>
              <a:rPr lang="pt-B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EIXOS </a:t>
            </a:r>
          </a:p>
          <a:p>
            <a:pPr algn="just">
              <a:spcAft>
                <a:spcPts val="800"/>
              </a:spcAft>
            </a:pPr>
            <a:endParaRPr lang="pt-BR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pt-BR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Exemplo</a:t>
            </a:r>
            <a:r>
              <a:rPr lang="pt-B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Saúde O que sabem sobre o EIXO? Como </a:t>
            </a:r>
            <a:r>
              <a:rPr lang="pt-B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constroem </a:t>
            </a:r>
            <a:r>
              <a:rPr lang="pt-BR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esses saberes? Essa visão</a:t>
            </a:r>
            <a:r>
              <a:rPr lang="pt-B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15959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44567" y="2017985"/>
            <a:ext cx="8954812" cy="35394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pt-BR" sz="3200" dirty="0"/>
              <a:t>Identidade e Cultura</a:t>
            </a:r>
          </a:p>
          <a:p>
            <a:r>
              <a:rPr lang="pt-BR" sz="3200" dirty="0"/>
              <a:t>Cidadania e Trabalho </a:t>
            </a:r>
          </a:p>
          <a:p>
            <a:r>
              <a:rPr lang="pt-BR" sz="3200" dirty="0"/>
              <a:t>Saúde e Meio Ambiente</a:t>
            </a:r>
          </a:p>
          <a:p>
            <a:r>
              <a:rPr lang="pt-BR" sz="3200" dirty="0"/>
              <a:t>Sociedade e Trabalho</a:t>
            </a:r>
          </a:p>
          <a:p>
            <a:r>
              <a:rPr lang="pt-BR" sz="3200" dirty="0"/>
              <a:t>Cidadania e Movimentos Sociais</a:t>
            </a:r>
          </a:p>
          <a:p>
            <a:r>
              <a:rPr lang="pt-BR" sz="3200" dirty="0"/>
              <a:t>Globalização, Conhecimento e Cultura</a:t>
            </a:r>
          </a:p>
          <a:p>
            <a:r>
              <a:rPr lang="pt-BR" sz="3200" dirty="0"/>
              <a:t>Economia Solidária e Empreendedorismo</a:t>
            </a:r>
          </a:p>
        </p:txBody>
      </p:sp>
      <p:sp>
        <p:nvSpPr>
          <p:cNvPr id="6" name="Elipse 5"/>
          <p:cNvSpPr/>
          <p:nvPr/>
        </p:nvSpPr>
        <p:spPr>
          <a:xfrm>
            <a:off x="3026229" y="326571"/>
            <a:ext cx="7032171" cy="93617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800" b="1" dirty="0">
              <a:solidFill>
                <a:schemeClr val="tx1"/>
              </a:solidFill>
            </a:endParaRPr>
          </a:p>
          <a:p>
            <a:pPr algn="ctr"/>
            <a:r>
              <a:rPr lang="pt-BR" sz="4000" b="1" dirty="0">
                <a:solidFill>
                  <a:schemeClr val="tx1"/>
                </a:solidFill>
              </a:rPr>
              <a:t>Eixos Temáticos: </a:t>
            </a:r>
          </a:p>
          <a:p>
            <a:pPr algn="ctr"/>
            <a:endParaRPr lang="pt-B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96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B78B75-6940-48DD-8C6B-E4B5B0E4B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132267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pt-BR" sz="3200" b="1" dirty="0"/>
              <a:t>Ação – Reflexão – Ação  </a:t>
            </a:r>
            <a:br>
              <a:rPr lang="pt-BR" sz="3200" b="1" dirty="0"/>
            </a:br>
            <a:r>
              <a:rPr lang="pt-BR" sz="3200" b="1" dirty="0"/>
              <a:t>O que e como planejar?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27F1817-7C5A-4259-BE5D-2D5E151C0258}"/>
              </a:ext>
            </a:extLst>
          </p:cNvPr>
          <p:cNvSpPr txBox="1"/>
          <p:nvPr/>
        </p:nvSpPr>
        <p:spPr>
          <a:xfrm>
            <a:off x="3049228" y="2836210"/>
            <a:ext cx="7835081" cy="35394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sz="3200" dirty="0"/>
              <a:t>Eu preciso aproximar o EIXO dos/as alunos/as, trazendo para o Centro da discussão, construindo, vivendo o currículo.</a:t>
            </a:r>
          </a:p>
          <a:p>
            <a:pPr algn="ctr"/>
            <a:r>
              <a:rPr lang="pt-BR" sz="3200" dirty="0"/>
              <a:t>Aí surge o </a:t>
            </a:r>
            <a:r>
              <a:rPr lang="pt-BR" sz="3200" b="1" dirty="0"/>
              <a:t>TEMA</a:t>
            </a:r>
          </a:p>
          <a:p>
            <a:r>
              <a:rPr lang="pt-BR" sz="3200" b="1" dirty="0"/>
              <a:t>TEMAS</a:t>
            </a:r>
            <a:r>
              <a:rPr lang="pt-BR" sz="3200" dirty="0"/>
              <a:t> podem ser </a:t>
            </a:r>
            <a:r>
              <a:rPr lang="pt-BR" sz="3200" dirty="0" smtClean="0"/>
              <a:t>sugeridos </a:t>
            </a:r>
            <a:r>
              <a:rPr lang="pt-BR" sz="3200" dirty="0"/>
              <a:t>depois da discussão sobre o </a:t>
            </a:r>
            <a:r>
              <a:rPr lang="pt-BR" sz="3200" b="1" dirty="0"/>
              <a:t>EIXO</a:t>
            </a:r>
          </a:p>
        </p:txBody>
      </p:sp>
    </p:spTree>
    <p:extLst>
      <p:ext uri="{BB962C8B-B14F-4D97-AF65-F5344CB8AC3E}">
        <p14:creationId xmlns:p14="http://schemas.microsoft.com/office/powerpoint/2010/main" val="236294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6E79DBA-4B2A-4FAA-B823-625997836968}"/>
              </a:ext>
            </a:extLst>
          </p:cNvPr>
          <p:cNvSpPr txBox="1"/>
          <p:nvPr/>
        </p:nvSpPr>
        <p:spPr>
          <a:xfrm>
            <a:off x="3046862" y="872737"/>
            <a:ext cx="7521053" cy="56207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7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 Jeito de ser e conviver do Adolescente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7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Namoro e amizade: construindo a afetividade na adolescência.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7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Família, Adolescência e Projeto de Vida.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7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Escola: que espaço é esse?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7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O(a) Adolescente frente a diversidade (gênero, raça/etnia, geração, orientação sexual etc.)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7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 Religiosidade na fase da adolescência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75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Manifestações Culturais Populares: do espaço rural ao espaço urbano. </a:t>
            </a:r>
            <a:endParaRPr lang="pt-BR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Tribos: uma forma de identidade coletiva juvenil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pt-BR" sz="1800" dirty="0">
                <a:effectLst/>
                <a:latin typeface="+mj-lt"/>
                <a:ea typeface="Calibri" panose="020F0502020204030204" pitchFamily="34" charset="0"/>
                <a:cs typeface="Cordia New" panose="020B0502040204020203" pitchFamily="34" charset="-34"/>
              </a:rPr>
              <a:t>Diversidade Cultural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pt-BR" b="1" dirty="0">
                <a:latin typeface="+mj-lt"/>
                <a:cs typeface="Cordia New" panose="020B0502040204020203" pitchFamily="34" charset="-34"/>
              </a:rPr>
              <a:t>OUTROS......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1715C2A-39C6-47D6-859D-E38EBC159CE7}"/>
              </a:ext>
            </a:extLst>
          </p:cNvPr>
          <p:cNvSpPr/>
          <p:nvPr/>
        </p:nvSpPr>
        <p:spPr>
          <a:xfrm>
            <a:off x="1624084" y="872736"/>
            <a:ext cx="914400" cy="56207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N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E </a:t>
            </a:r>
          </a:p>
          <a:p>
            <a:pPr algn="ctr"/>
            <a:endParaRPr lang="pt-BR" sz="1600" b="1" dirty="0">
              <a:solidFill>
                <a:schemeClr val="tx1"/>
              </a:solidFill>
            </a:endParaRP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E</a:t>
            </a:r>
          </a:p>
          <a:p>
            <a:pPr algn="ctr"/>
            <a:endParaRPr lang="pt-BR" sz="1600" b="1" dirty="0">
              <a:solidFill>
                <a:schemeClr val="tx1"/>
              </a:solidFill>
            </a:endParaRP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U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L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U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R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A</a:t>
            </a:r>
            <a:r>
              <a:rPr lang="pt-BR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5ED2E35-185A-4E51-B332-B1DF467490C8}"/>
              </a:ext>
            </a:extLst>
          </p:cNvPr>
          <p:cNvSpPr txBox="1"/>
          <p:nvPr/>
        </p:nvSpPr>
        <p:spPr>
          <a:xfrm>
            <a:off x="4337033" y="364557"/>
            <a:ext cx="494071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SUGESTÕES</a:t>
            </a:r>
          </a:p>
        </p:txBody>
      </p:sp>
    </p:spTree>
    <p:extLst>
      <p:ext uri="{BB962C8B-B14F-4D97-AF65-F5344CB8AC3E}">
        <p14:creationId xmlns:p14="http://schemas.microsoft.com/office/powerpoint/2010/main" val="2214989765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832</TotalTime>
  <Words>1232</Words>
  <Application>Microsoft Office PowerPoint</Application>
  <PresentationFormat>Widescreen</PresentationFormat>
  <Paragraphs>187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Century Gothic</vt:lpstr>
      <vt:lpstr>Cordia New</vt:lpstr>
      <vt:lpstr>Symbol</vt:lpstr>
      <vt:lpstr>Times New Roman</vt:lpstr>
      <vt:lpstr>Wingdings</vt:lpstr>
      <vt:lpstr>Wingdings 3</vt:lpstr>
      <vt:lpstr>Cacho</vt:lpstr>
      <vt:lpstr>Ação – Reflexão – Ação   O que e como planejar?</vt:lpstr>
      <vt:lpstr>Ação – Reflexão – Ação   O que e como planejar?</vt:lpstr>
      <vt:lpstr>RESOLUÇÃO Nº 3, DE 13 DE MAIO DE 2016  Define Diretrizes Nacionais para o atendimento escolar de  adolescentes e jovens em cumprimento de medidas socioeducativas</vt:lpstr>
      <vt:lpstr>RESOLUÇÃO CEE Nº 53, de 26 de março de 2018 Dispõe sobre a oferta da Educação Básica para  adolescentes e jovens em cumprimento de medidas  socioeducativas, pelo Sistema..........</vt:lpstr>
      <vt:lpstr>Apresentação do PowerPoint</vt:lpstr>
      <vt:lpstr>Ação – Reflexão – Ação   O que e como planejar?</vt:lpstr>
      <vt:lpstr>Apresentação do PowerPoint</vt:lpstr>
      <vt:lpstr>Ação – Reflexão – Ação   O que e como planejar?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 e Formação do Profissional da Educação Atuante na Socioeducação</dc:title>
  <dc:creator>Isa Maria Fonseca Castro</dc:creator>
  <cp:lastModifiedBy>Isa Maria Fonseca Castro</cp:lastModifiedBy>
  <cp:revision>35</cp:revision>
  <dcterms:created xsi:type="dcterms:W3CDTF">2022-09-06T14:30:24Z</dcterms:created>
  <dcterms:modified xsi:type="dcterms:W3CDTF">2022-11-10T14:41:04Z</dcterms:modified>
</cp:coreProperties>
</file>